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6" Type="http://schemas.openxmlformats.org/officeDocument/2006/relationships/image" Target="../media/image15.tif"/><Relationship Id="rId7" Type="http://schemas.openxmlformats.org/officeDocument/2006/relationships/image" Target="../media/image16.tif"/><Relationship Id="rId8" Type="http://schemas.openxmlformats.org/officeDocument/2006/relationships/image" Target="../media/image17.tif"/><Relationship Id="rId9" Type="http://schemas.openxmlformats.org/officeDocument/2006/relationships/image" Target="../media/image1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trix Multichain Unity ToolK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Matrix Multichain Unity ToolKit</a:t>
            </a:r>
          </a:p>
        </p:txBody>
      </p:sp>
      <p:sp>
        <p:nvSpPr>
          <p:cNvPr id="152" name="For Unity Game Developer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For Unity Game Developers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6524" y="11558547"/>
            <a:ext cx="3732169" cy="1197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t’s time to Move your browser based games to Web3"/>
          <p:cNvSpPr txBox="1"/>
          <p:nvPr>
            <p:ph type="title"/>
          </p:nvPr>
        </p:nvSpPr>
        <p:spPr>
          <a:xfrm>
            <a:off x="1206500" y="1270000"/>
            <a:ext cx="11469700" cy="5882273"/>
          </a:xfrm>
          <a:prstGeom prst="rect">
            <a:avLst/>
          </a:prstGeom>
        </p:spPr>
        <p:txBody>
          <a:bodyPr/>
          <a:lstStyle/>
          <a:p>
            <a:pPr/>
            <a:r>
              <a:t>It’s time to </a:t>
            </a:r>
            <a:r>
              <a:rPr>
                <a:solidFill>
                  <a:srgbClr val="7C5CE3"/>
                </a:solidFill>
              </a:rPr>
              <a:t>Move your browser based games to Web3</a:t>
            </a:r>
          </a:p>
        </p:txBody>
      </p:sp>
      <p:sp>
        <p:nvSpPr>
          <p:cNvPr id="156" name="transition to Web3 as simple as it’s a piece of cake"/>
          <p:cNvSpPr txBox="1"/>
          <p:nvPr>
            <p:ph type="body" sz="quarter" idx="1"/>
          </p:nvPr>
        </p:nvSpPr>
        <p:spPr>
          <a:xfrm>
            <a:off x="1206500" y="7565553"/>
            <a:ext cx="9779000" cy="487742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transition to Web3 as simple as it’s a piece of cake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08620" y="5304082"/>
            <a:ext cx="43434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91470" y="5304082"/>
            <a:ext cx="607122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63604" y="7324030"/>
            <a:ext cx="10581178" cy="308511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image source: https://www.badgehungry.com/2018/06/23/new-other-game-sites-list/"/>
          <p:cNvSpPr txBox="1"/>
          <p:nvPr/>
        </p:nvSpPr>
        <p:spPr>
          <a:xfrm>
            <a:off x="13751779" y="12600078"/>
            <a:ext cx="102454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6C6C6C"/>
                </a:solidFill>
              </a:defRPr>
            </a:lvl1pPr>
          </a:lstStyle>
          <a:p>
            <a:pPr/>
            <a:r>
              <a:t>image source: https://www.badgehungry.com/2018/06/23/new-other-game-sites-list/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7760" y="4313690"/>
            <a:ext cx="3568423" cy="658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23-02-20 at 00.23.42.png" descr="Screen Shot 2023-02-20 at 00.23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13105" y="6126894"/>
            <a:ext cx="4933519" cy="115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23-02-20 at 00.20.27.png" descr="Screen Shot 2023-02-20 at 00.20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91877" y="6101434"/>
            <a:ext cx="5422053" cy="104943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ne"/>
          <p:cNvSpPr/>
          <p:nvPr/>
        </p:nvSpPr>
        <p:spPr>
          <a:xfrm>
            <a:off x="1881888" y="8444158"/>
            <a:ext cx="198011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Line"/>
          <p:cNvSpPr/>
          <p:nvPr/>
        </p:nvSpPr>
        <p:spPr>
          <a:xfrm>
            <a:off x="1577117" y="3599817"/>
            <a:ext cx="1980113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Limited Flexibility"/>
          <p:cNvSpPr txBox="1"/>
          <p:nvPr>
            <p:ph type="body" sz="quarter" idx="1"/>
          </p:nvPr>
        </p:nvSpPr>
        <p:spPr>
          <a:xfrm>
            <a:off x="1601813" y="5673648"/>
            <a:ext cx="6622986" cy="1905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Limited Flexibility</a:t>
            </a:r>
          </a:p>
        </p:txBody>
      </p:sp>
      <p:sp>
        <p:nvSpPr>
          <p:cNvPr id="168" name="Custom"/>
          <p:cNvSpPr txBox="1"/>
          <p:nvPr/>
        </p:nvSpPr>
        <p:spPr>
          <a:xfrm>
            <a:off x="1206500" y="1828772"/>
            <a:ext cx="7753943" cy="135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defRPr b="1" sz="5500"/>
            </a:lvl1pPr>
          </a:lstStyle>
          <a:p>
            <a:pPr/>
            <a:r>
              <a:t>Custom</a:t>
            </a:r>
          </a:p>
        </p:txBody>
      </p:sp>
      <p:sp>
        <p:nvSpPr>
          <p:cNvPr id="169" name="Advanced APIs, True Multichain, Ready to use!"/>
          <p:cNvSpPr txBox="1"/>
          <p:nvPr/>
        </p:nvSpPr>
        <p:spPr>
          <a:xfrm>
            <a:off x="1677410" y="9639780"/>
            <a:ext cx="6396348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10870">
              <a:defRPr b="1" sz="407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pPr/>
            <a:r>
              <a:t>Advanced APIs, True Multichain, Ready to use!</a:t>
            </a:r>
          </a:p>
        </p:txBody>
      </p:sp>
      <p:sp>
        <p:nvSpPr>
          <p:cNvPr id="170" name="Line"/>
          <p:cNvSpPr/>
          <p:nvPr/>
        </p:nvSpPr>
        <p:spPr>
          <a:xfrm flipH="1">
            <a:off x="9403148" y="1389764"/>
            <a:ext cx="1" cy="1047277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1" name="Ease of Development"/>
          <p:cNvSpPr txBox="1"/>
          <p:nvPr/>
        </p:nvSpPr>
        <p:spPr>
          <a:xfrm rot="5400000">
            <a:off x="6149762" y="8619366"/>
            <a:ext cx="5267464" cy="102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60400">
              <a:lnSpc>
                <a:spcPct val="200000"/>
              </a:lnSpc>
              <a:defRPr spc="816" sz="2720"/>
            </a:lvl1pPr>
          </a:lstStyle>
          <a:p>
            <a:pPr/>
            <a:r>
              <a:t>Ease of Development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48656" y="1869241"/>
            <a:ext cx="2918921" cy="101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23825" y="1699613"/>
            <a:ext cx="1355961" cy="1355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36032" y="1657108"/>
            <a:ext cx="2600247" cy="144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…"/>
          <p:cNvSpPr txBox="1"/>
          <p:nvPr/>
        </p:nvSpPr>
        <p:spPr>
          <a:xfrm>
            <a:off x="19656482" y="2091182"/>
            <a:ext cx="5207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…</a:t>
            </a:r>
          </a:p>
        </p:txBody>
      </p:sp>
      <p:sp>
        <p:nvSpPr>
          <p:cNvPr id="176" name="…others"/>
          <p:cNvSpPr txBox="1"/>
          <p:nvPr/>
        </p:nvSpPr>
        <p:spPr>
          <a:xfrm>
            <a:off x="15621608" y="7441848"/>
            <a:ext cx="1664717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…others</a:t>
            </a:r>
          </a:p>
        </p:txBody>
      </p:sp>
      <p:pic>
        <p:nvPicPr>
          <p:cNvPr id="177" name="1.png" descr="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00924" y="8899047"/>
            <a:ext cx="4706084" cy="3137390"/>
          </a:xfrm>
          <a:prstGeom prst="rect">
            <a:avLst/>
          </a:prstGeom>
          <a:ln w="508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</p:pic>
      <p:sp>
        <p:nvSpPr>
          <p:cNvPr id="178" name="Not truly multichain…"/>
          <p:cNvSpPr txBox="1"/>
          <p:nvPr/>
        </p:nvSpPr>
        <p:spPr>
          <a:xfrm>
            <a:off x="3275463" y="6748983"/>
            <a:ext cx="3275687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-"/>
            </a:pPr>
            <a:r>
              <a:t>Not truly multichain</a:t>
            </a:r>
          </a:p>
          <a:p>
            <a:pPr marL="304800" indent="-304800" algn="l">
              <a:buSzPct val="123000"/>
              <a:buChar char="-"/>
            </a:pPr>
            <a:r>
              <a:t>Heavy dependencies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ounded Rectangle"/>
          <p:cNvSpPr/>
          <p:nvPr/>
        </p:nvSpPr>
        <p:spPr>
          <a:xfrm>
            <a:off x="13324701" y="2491310"/>
            <a:ext cx="9928454" cy="8733380"/>
          </a:xfrm>
          <a:prstGeom prst="roundRect">
            <a:avLst>
              <a:gd name="adj" fmla="val 6517"/>
            </a:avLst>
          </a:prstGeom>
          <a:solidFill>
            <a:srgbClr val="4303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sp>
        <p:nvSpPr>
          <p:cNvPr id="182" name="Unity SD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Unity SDK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Customisable UI Kit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Multichain Web3 APIs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Wallet Sign In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Transactions &amp; Interaction with Smart Contracts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Transaction Signing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Change Network / Chain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Async Events - Success &amp; Error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React Client</a:t>
            </a:r>
          </a:p>
        </p:txBody>
      </p:sp>
      <p:sp>
        <p:nvSpPr>
          <p:cNvPr id="183" name="Rounded Rectangle"/>
          <p:cNvSpPr/>
          <p:nvPr/>
        </p:nvSpPr>
        <p:spPr>
          <a:xfrm>
            <a:off x="13678027" y="2826701"/>
            <a:ext cx="9221802" cy="7082500"/>
          </a:xfrm>
          <a:prstGeom prst="roundRect">
            <a:avLst>
              <a:gd name="adj" fmla="val 8375"/>
            </a:avLst>
          </a:prstGeom>
          <a:solidFill>
            <a:srgbClr val="5A31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React Client"/>
          <p:cNvSpPr txBox="1"/>
          <p:nvPr/>
        </p:nvSpPr>
        <p:spPr>
          <a:xfrm>
            <a:off x="17191075" y="10288543"/>
            <a:ext cx="219570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React Client</a:t>
            </a:r>
          </a:p>
        </p:txBody>
      </p:sp>
      <p:sp>
        <p:nvSpPr>
          <p:cNvPr id="185" name="UI Kit"/>
          <p:cNvSpPr/>
          <p:nvPr/>
        </p:nvSpPr>
        <p:spPr>
          <a:xfrm>
            <a:off x="19420885" y="3133293"/>
            <a:ext cx="3151075" cy="6469316"/>
          </a:xfrm>
          <a:prstGeom prst="roundRect">
            <a:avLst>
              <a:gd name="adj" fmla="val 17727"/>
            </a:avLst>
          </a:prstGeom>
          <a:solidFill>
            <a:srgbClr val="FFFFFF">
              <a:alpha val="2112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UI Kit</a:t>
            </a:r>
          </a:p>
        </p:txBody>
      </p:sp>
      <p:sp>
        <p:nvSpPr>
          <p:cNvPr id="186" name="Unity SDK"/>
          <p:cNvSpPr txBox="1"/>
          <p:nvPr/>
        </p:nvSpPr>
        <p:spPr>
          <a:xfrm>
            <a:off x="14281319" y="6075395"/>
            <a:ext cx="203332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Unity SDK</a:t>
            </a:r>
          </a:p>
        </p:txBody>
      </p:sp>
      <p:sp>
        <p:nvSpPr>
          <p:cNvPr id="187" name="Multichain…"/>
          <p:cNvSpPr/>
          <p:nvPr/>
        </p:nvSpPr>
        <p:spPr>
          <a:xfrm>
            <a:off x="16912966" y="3133293"/>
            <a:ext cx="2278869" cy="6469316"/>
          </a:xfrm>
          <a:prstGeom prst="roundRect">
            <a:avLst>
              <a:gd name="adj" fmla="val 24512"/>
            </a:avLst>
          </a:prstGeom>
          <a:solidFill>
            <a:srgbClr val="FFFFFF">
              <a:alpha val="2112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Multichain</a:t>
            </a:r>
          </a:p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2872" y="3566581"/>
            <a:ext cx="17578256" cy="653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Development Flow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Development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PIs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APIs</a:t>
            </a:r>
          </a:p>
        </p:txBody>
      </p:sp>
      <p:pic>
        <p:nvPicPr>
          <p:cNvPr id="193" name="Screen Shot 2023-03-18 at 16.15.59.png" descr="Screen Shot 2023-03-18 at 16.15.59.png"/>
          <p:cNvPicPr>
            <a:picLocks noChangeAspect="1"/>
          </p:cNvPicPr>
          <p:nvPr/>
        </p:nvPicPr>
        <p:blipFill>
          <a:blip r:embed="rId2">
            <a:extLst/>
          </a:blip>
          <a:srcRect l="20681" t="0" r="45949" b="0"/>
          <a:stretch>
            <a:fillRect/>
          </a:stretch>
        </p:blipFill>
        <p:spPr>
          <a:xfrm>
            <a:off x="17937524" y="4467710"/>
            <a:ext cx="5656681" cy="9358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23-03-18 at 16.16.19.png" descr="Screen Shot 2023-03-18 at 16.16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2460" y="4467812"/>
            <a:ext cx="17016186" cy="93589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ustom namespaces, clean commented coding practices…"/>
          <p:cNvSpPr txBox="1"/>
          <p:nvPr>
            <p:ph type="body" sz="half" idx="4294967295"/>
          </p:nvPr>
        </p:nvSpPr>
        <p:spPr>
          <a:xfrm>
            <a:off x="4533900" y="387704"/>
            <a:ext cx="9779000" cy="8256012"/>
          </a:xfrm>
          <a:prstGeom prst="rect">
            <a:avLst/>
          </a:prstGeom>
        </p:spPr>
        <p:txBody>
          <a:bodyPr/>
          <a:lstStyle/>
          <a:p>
            <a:pPr marL="533400" indent="-533400">
              <a:defRPr sz="4000"/>
            </a:pPr>
            <a:r>
              <a:t>Custom namespaces, clean commented coding practices</a:t>
            </a:r>
          </a:p>
          <a:p>
            <a:pPr marL="533400" indent="-533400">
              <a:defRPr sz="4000"/>
            </a:pPr>
            <a:r>
              <a:t>Editable invokable functions</a:t>
            </a:r>
          </a:p>
          <a:p>
            <a:pPr marL="533400" indent="-533400">
              <a:defRPr sz="4000"/>
            </a:pPr>
            <a:r>
              <a:t>Easy to add new web3 APIs</a:t>
            </a:r>
          </a:p>
        </p:txBody>
      </p:sp>
      <p:sp>
        <p:nvSpPr>
          <p:cNvPr id="196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(Plug n’ Play) UI Kit!"/>
          <p:cNvSpPr txBox="1"/>
          <p:nvPr>
            <p:ph type="title"/>
          </p:nvPr>
        </p:nvSpPr>
        <p:spPr>
          <a:xfrm>
            <a:off x="1206500" y="952500"/>
            <a:ext cx="11328511" cy="1435100"/>
          </a:xfrm>
          <a:prstGeom prst="rect">
            <a:avLst/>
          </a:prstGeom>
        </p:spPr>
        <p:txBody>
          <a:bodyPr/>
          <a:lstStyle/>
          <a:p>
            <a:pPr/>
            <a:r>
              <a:t>(Plug n’ Play) UI Kit!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184" y="3450799"/>
            <a:ext cx="10707006" cy="7682251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pic>
        <p:nvPicPr>
          <p:cNvPr id="200" name="Screen Shot 2022-12-27 at 11.08.16.png" descr="Screen Shot 2022-12-27 at 11.08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7548" y="3450799"/>
            <a:ext cx="10239279" cy="7682251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esigned for multichain Web3 experience!"/>
          <p:cNvSpPr txBox="1"/>
          <p:nvPr>
            <p:ph type="title" idx="4294967295"/>
          </p:nvPr>
        </p:nvSpPr>
        <p:spPr>
          <a:xfrm>
            <a:off x="6016949" y="1829281"/>
            <a:ext cx="13587334" cy="1435101"/>
          </a:xfrm>
          <a:prstGeom prst="rect">
            <a:avLst/>
          </a:prstGeom>
        </p:spPr>
        <p:txBody>
          <a:bodyPr/>
          <a:lstStyle>
            <a:lvl1pPr algn="ctr">
              <a:defRPr spc="-96" sz="4800"/>
            </a:lvl1pPr>
          </a:lstStyle>
          <a:p>
            <a:pPr/>
            <a:r>
              <a:t>Designed for multichain Web3 experience! 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307" y="4581387"/>
            <a:ext cx="2004193" cy="2004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0876" y="4224287"/>
            <a:ext cx="2616916" cy="261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6644" y="4389841"/>
            <a:ext cx="2387284" cy="238728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4 Wallets supported &amp; Easy to integrate new wallets!"/>
          <p:cNvSpPr txBox="1"/>
          <p:nvPr/>
        </p:nvSpPr>
        <p:spPr>
          <a:xfrm>
            <a:off x="6016949" y="8211049"/>
            <a:ext cx="13587334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96" sz="4800"/>
            </a:lvl1pPr>
          </a:lstStyle>
          <a:p>
            <a:pPr/>
            <a:r>
              <a:t>4 Wallets supported &amp; Easy to integrate new wallets!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16324" y="10250196"/>
            <a:ext cx="4155354" cy="217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68442" y="11082592"/>
            <a:ext cx="4784544" cy="89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26386" t="11075" r="26386" b="4707"/>
          <a:stretch>
            <a:fillRect/>
          </a:stretch>
        </p:blipFill>
        <p:spPr>
          <a:xfrm>
            <a:off x="14743373" y="10146157"/>
            <a:ext cx="3037160" cy="2387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839998" y="10764010"/>
            <a:ext cx="3454494" cy="1151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10072" y="4392358"/>
            <a:ext cx="2382250" cy="2382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ank you!"/>
          <p:cNvSpPr txBox="1"/>
          <p:nvPr>
            <p:ph type="title" idx="4294967295"/>
          </p:nvPr>
        </p:nvSpPr>
        <p:spPr>
          <a:xfrm>
            <a:off x="5398333" y="6140450"/>
            <a:ext cx="13587334" cy="1435100"/>
          </a:xfrm>
          <a:prstGeom prst="rect">
            <a:avLst/>
          </a:prstGeom>
        </p:spPr>
        <p:txBody>
          <a:bodyPr/>
          <a:lstStyle>
            <a:lvl1pPr algn="ctr">
              <a:defRPr spc="-159" sz="80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